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36" r:id="rId2"/>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48" autoAdjust="0"/>
    <p:restoredTop sz="94660"/>
  </p:normalViewPr>
  <p:slideViewPr>
    <p:cSldViewPr snapToGrid="0">
      <p:cViewPr varScale="1">
        <p:scale>
          <a:sx n="69" d="100"/>
          <a:sy n="69" d="100"/>
        </p:scale>
        <p:origin x="78" y="10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FB8525E2-79FC-4821-8F21-E8894AD39245}" type="datetimeFigureOut">
              <a:rPr lang="en-US" smtClean="0"/>
              <a:t>10/7/2020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6E20892-EA6D-486F-B79B-505802CD0BC6}" type="slidenum">
              <a:rPr lang="en-US" smtClean="0"/>
              <a:t>‹#›</a:t>
            </a:fld>
            <a:endParaRPr lang="en-US"/>
          </a:p>
        </p:txBody>
      </p:sp>
    </p:spTree>
    <p:extLst>
      <p:ext uri="{BB962C8B-B14F-4D97-AF65-F5344CB8AC3E}">
        <p14:creationId xmlns:p14="http://schemas.microsoft.com/office/powerpoint/2010/main" val="3664028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0C38A9-C0C9-432B-887C-6E24A4B11F31}" type="datetime1">
              <a:rPr lang="en-US" smtClean="0"/>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6700D2-27FD-45D2-A626-053B9514102E}" type="slidenum">
              <a:rPr lang="en-US" smtClean="0"/>
              <a:t>‹#›</a:t>
            </a:fld>
            <a:endParaRPr lang="en-US"/>
          </a:p>
        </p:txBody>
      </p:sp>
    </p:spTree>
    <p:extLst>
      <p:ext uri="{BB962C8B-B14F-4D97-AF65-F5344CB8AC3E}">
        <p14:creationId xmlns:p14="http://schemas.microsoft.com/office/powerpoint/2010/main" val="30400664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642048-3348-49BC-ABEC-16F8AB7B48C8}" type="datetime1">
              <a:rPr lang="en-US" smtClean="0"/>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6700D2-27FD-45D2-A626-053B9514102E}" type="slidenum">
              <a:rPr lang="en-US" smtClean="0"/>
              <a:t>‹#›</a:t>
            </a:fld>
            <a:endParaRPr lang="en-US"/>
          </a:p>
        </p:txBody>
      </p:sp>
    </p:spTree>
    <p:extLst>
      <p:ext uri="{BB962C8B-B14F-4D97-AF65-F5344CB8AC3E}">
        <p14:creationId xmlns:p14="http://schemas.microsoft.com/office/powerpoint/2010/main" val="332538983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F187E-925D-4A13-8275-6C86053F42A0}" type="datetime1">
              <a:rPr lang="en-US" smtClean="0"/>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6700D2-27FD-45D2-A626-053B9514102E}" type="slidenum">
              <a:rPr lang="en-US" smtClean="0"/>
              <a:t>‹#›</a:t>
            </a:fld>
            <a:endParaRPr lang="en-US"/>
          </a:p>
        </p:txBody>
      </p:sp>
    </p:spTree>
    <p:extLst>
      <p:ext uri="{BB962C8B-B14F-4D97-AF65-F5344CB8AC3E}">
        <p14:creationId xmlns:p14="http://schemas.microsoft.com/office/powerpoint/2010/main" val="25639013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88928"/>
            <a:ext cx="10515600" cy="1325563"/>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B5B18C-EE0D-4130-8A84-7116FB2B1C77}" type="datetime1">
              <a:rPr lang="en-US" smtClean="0"/>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6700D2-27FD-45D2-A626-053B9514102E}" type="slidenum">
              <a:rPr lang="en-US" smtClean="0"/>
              <a:t>‹#›</a:t>
            </a:fld>
            <a:endParaRPr lang="en-US"/>
          </a:p>
        </p:txBody>
      </p:sp>
    </p:spTree>
    <p:extLst>
      <p:ext uri="{BB962C8B-B14F-4D97-AF65-F5344CB8AC3E}">
        <p14:creationId xmlns:p14="http://schemas.microsoft.com/office/powerpoint/2010/main" val="33687118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90EC57-B50C-4AF2-A7C5-55D26BD0FEF0}" type="datetime1">
              <a:rPr lang="en-US" smtClean="0"/>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6700D2-27FD-45D2-A626-053B9514102E}" type="slidenum">
              <a:rPr lang="en-US" smtClean="0"/>
              <a:t>‹#›</a:t>
            </a:fld>
            <a:endParaRPr lang="en-US"/>
          </a:p>
        </p:txBody>
      </p:sp>
    </p:spTree>
    <p:extLst>
      <p:ext uri="{BB962C8B-B14F-4D97-AF65-F5344CB8AC3E}">
        <p14:creationId xmlns:p14="http://schemas.microsoft.com/office/powerpoint/2010/main" val="18450741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583C28BB-057F-485D-8FA2-22805562633B}" type="datetime1">
              <a:rPr lang="en-US" smtClean="0"/>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6700D2-27FD-45D2-A626-053B9514102E}" type="slidenum">
              <a:rPr lang="en-US" smtClean="0"/>
              <a:t>‹#›</a:t>
            </a:fld>
            <a:endParaRPr lang="en-US"/>
          </a:p>
        </p:txBody>
      </p:sp>
    </p:spTree>
    <p:extLst>
      <p:ext uri="{BB962C8B-B14F-4D97-AF65-F5344CB8AC3E}">
        <p14:creationId xmlns:p14="http://schemas.microsoft.com/office/powerpoint/2010/main" val="7773435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187751-D655-4E7E-BD68-3570ABCC315A}" type="datetime1">
              <a:rPr lang="en-US" smtClean="0"/>
              <a:t>10/7/2020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6700D2-27FD-45D2-A626-053B9514102E}" type="slidenum">
              <a:rPr lang="en-US" smtClean="0"/>
              <a:t>‹#›</a:t>
            </a:fld>
            <a:endParaRPr lang="en-US"/>
          </a:p>
        </p:txBody>
      </p:sp>
    </p:spTree>
    <p:extLst>
      <p:ext uri="{BB962C8B-B14F-4D97-AF65-F5344CB8AC3E}">
        <p14:creationId xmlns:p14="http://schemas.microsoft.com/office/powerpoint/2010/main" val="160417432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4D28DF-08DF-4184-BCE7-15E216778569}" type="datetime1">
              <a:rPr lang="en-US" smtClean="0"/>
              <a:t>10/7/2020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26700D2-27FD-45D2-A626-053B9514102E}" type="slidenum">
              <a:rPr lang="en-US" smtClean="0"/>
              <a:t>‹#›</a:t>
            </a:fld>
            <a:endParaRPr lang="en-US"/>
          </a:p>
        </p:txBody>
      </p:sp>
    </p:spTree>
    <p:extLst>
      <p:ext uri="{BB962C8B-B14F-4D97-AF65-F5344CB8AC3E}">
        <p14:creationId xmlns:p14="http://schemas.microsoft.com/office/powerpoint/2010/main" val="352429406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80E031-B4FC-4D40-BB1F-5A33F1F07C74}" type="datetime1">
              <a:rPr lang="en-US" smtClean="0"/>
              <a:t>10/7/2020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26700D2-27FD-45D2-A626-053B9514102E}" type="slidenum">
              <a:rPr lang="en-US" smtClean="0"/>
              <a:t>‹#›</a:t>
            </a:fld>
            <a:endParaRPr lang="en-US"/>
          </a:p>
        </p:txBody>
      </p:sp>
    </p:spTree>
    <p:extLst>
      <p:ext uri="{BB962C8B-B14F-4D97-AF65-F5344CB8AC3E}">
        <p14:creationId xmlns:p14="http://schemas.microsoft.com/office/powerpoint/2010/main" val="40223099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883888-1C28-4D32-9CEA-0200D6BA7FC3}" type="datetime1">
              <a:rPr lang="en-US" smtClean="0"/>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6700D2-27FD-45D2-A626-053B9514102E}" type="slidenum">
              <a:rPr lang="en-US" smtClean="0"/>
              <a:t>‹#›</a:t>
            </a:fld>
            <a:endParaRPr lang="en-US"/>
          </a:p>
        </p:txBody>
      </p:sp>
    </p:spTree>
    <p:extLst>
      <p:ext uri="{BB962C8B-B14F-4D97-AF65-F5344CB8AC3E}">
        <p14:creationId xmlns:p14="http://schemas.microsoft.com/office/powerpoint/2010/main" val="39889468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6E6E3B9-4E45-411C-8808-66B37C89A13D}" type="datetime1">
              <a:rPr lang="en-US" smtClean="0"/>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6700D2-27FD-45D2-A626-053B9514102E}" type="slidenum">
              <a:rPr lang="en-US" smtClean="0"/>
              <a:t>‹#›</a:t>
            </a:fld>
            <a:endParaRPr lang="en-US"/>
          </a:p>
        </p:txBody>
      </p:sp>
    </p:spTree>
    <p:extLst>
      <p:ext uri="{BB962C8B-B14F-4D97-AF65-F5344CB8AC3E}">
        <p14:creationId xmlns:p14="http://schemas.microsoft.com/office/powerpoint/2010/main" val="69972165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CC7CED-CD40-4119-8EF4-7FADBF5088E5}" type="datetime1">
              <a:rPr lang="en-US" smtClean="0"/>
              <a:t>10/7/2020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6700D2-27FD-45D2-A626-053B9514102E}" type="slidenum">
              <a:rPr lang="en-US" smtClean="0"/>
              <a:t>‹#›</a:t>
            </a:fld>
            <a:endParaRPr lang="en-US"/>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286158" y="119063"/>
            <a:ext cx="810591" cy="689001"/>
          </a:xfrm>
          <a:prstGeom prst="rect">
            <a:avLst/>
          </a:prstGeom>
        </p:spPr>
      </p:pic>
    </p:spTree>
    <p:extLst>
      <p:ext uri="{BB962C8B-B14F-4D97-AF65-F5344CB8AC3E}">
        <p14:creationId xmlns:p14="http://schemas.microsoft.com/office/powerpoint/2010/main" val="4807620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7">
            <a:extLst>
              <a:ext uri="{FF2B5EF4-FFF2-40B4-BE49-F238E27FC236}">
                <a16:creationId xmlns:a16="http://schemas.microsoft.com/office/drawing/2014/main" id="{DC6F9036-FC5A-2344-BC75-0B614DF740D2}"/>
              </a:ext>
            </a:extLst>
          </p:cNvPr>
          <p:cNvSpPr txBox="1">
            <a:spLocks/>
          </p:cNvSpPr>
          <p:nvPr/>
        </p:nvSpPr>
        <p:spPr>
          <a:xfrm>
            <a:off x="48197" y="45397"/>
            <a:ext cx="11790218" cy="738372"/>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500" dirty="0">
                <a:solidFill>
                  <a:schemeClr val="accent1">
                    <a:lumMod val="75000"/>
                  </a:schemeClr>
                </a:solidFill>
                <a:latin typeface="Times New Roman" panose="02020603050405020304" pitchFamily="18" charset="0"/>
                <a:cs typeface="Times New Roman" panose="02020603050405020304" pitchFamily="18" charset="0"/>
              </a:rPr>
              <a:t>AePW-3:  </a:t>
            </a:r>
            <a:r>
              <a:rPr lang="en-US" sz="4500" dirty="0" smtClean="0">
                <a:solidFill>
                  <a:schemeClr val="accent1">
                    <a:lumMod val="75000"/>
                  </a:schemeClr>
                </a:solidFill>
                <a:latin typeface="Times New Roman" panose="02020603050405020304" pitchFamily="18" charset="0"/>
                <a:cs typeface="Times New Roman" panose="02020603050405020304" pitchFamily="18" charset="0"/>
              </a:rPr>
              <a:t>Flight Test Working Group</a:t>
            </a:r>
            <a:endParaRPr lang="en-US" sz="4500" dirty="0">
              <a:solidFill>
                <a:schemeClr val="accent1">
                  <a:lumMod val="75000"/>
                </a:schemeClr>
              </a:solidFill>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r>
              <a:rPr lang="en-US" sz="2900" dirty="0" smtClean="0">
                <a:latin typeface="Times New Roman" panose="02020603050405020304" pitchFamily="18" charset="0"/>
                <a:cs typeface="Times New Roman" panose="02020603050405020304" pitchFamily="18" charset="0"/>
              </a:rPr>
              <a:t>POC</a:t>
            </a:r>
            <a:r>
              <a:rPr lang="en-US" sz="2900" dirty="0">
                <a:latin typeface="Times New Roman" panose="02020603050405020304" pitchFamily="18" charset="0"/>
                <a:cs typeface="Times New Roman" panose="02020603050405020304" pitchFamily="18" charset="0"/>
              </a:rPr>
              <a:t>: </a:t>
            </a:r>
            <a:r>
              <a:rPr lang="en-US" sz="2900" dirty="0" smtClean="0">
                <a:latin typeface="Times New Roman" panose="02020603050405020304" pitchFamily="18" charset="0"/>
                <a:cs typeface="Times New Roman" panose="02020603050405020304" pitchFamily="18" charset="0"/>
              </a:rPr>
              <a:t>jeffrey.a.ouellette@nasa.gov, alexander.w.chin@nasa.gov </a:t>
            </a:r>
            <a:endParaRPr lang="en-US" sz="2900"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82AFFCD5-B587-624D-B0C2-4E7618EC1935}"/>
              </a:ext>
            </a:extLst>
          </p:cNvPr>
          <p:cNvSpPr/>
          <p:nvPr/>
        </p:nvSpPr>
        <p:spPr>
          <a:xfrm>
            <a:off x="145473" y="852053"/>
            <a:ext cx="5839691" cy="2860966"/>
          </a:xfrm>
          <a:prstGeom prst="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5CFC9725-885D-9848-B2B0-1A30CE9DE6C0}"/>
              </a:ext>
            </a:extLst>
          </p:cNvPr>
          <p:cNvSpPr txBox="1"/>
          <p:nvPr/>
        </p:nvSpPr>
        <p:spPr>
          <a:xfrm>
            <a:off x="2483588" y="852053"/>
            <a:ext cx="1163460" cy="369332"/>
          </a:xfrm>
          <a:prstGeom prst="rect">
            <a:avLst/>
          </a:prstGeom>
          <a:noFill/>
        </p:spPr>
        <p:txBody>
          <a:bodyPr wrap="none" rtlCol="0">
            <a:spAutoFit/>
          </a:bodyPr>
          <a:lstStyle/>
          <a:p>
            <a:r>
              <a:rPr lang="en-US" u="sng" dirty="0">
                <a:latin typeface="Times New Roman" panose="02020603050405020304" pitchFamily="18" charset="0"/>
                <a:cs typeface="Times New Roman" panose="02020603050405020304" pitchFamily="18" charset="0"/>
              </a:rPr>
              <a:t>Objectives</a:t>
            </a:r>
          </a:p>
        </p:txBody>
      </p:sp>
      <p:sp>
        <p:nvSpPr>
          <p:cNvPr id="8" name="TextBox 7">
            <a:extLst>
              <a:ext uri="{FF2B5EF4-FFF2-40B4-BE49-F238E27FC236}">
                <a16:creationId xmlns:a16="http://schemas.microsoft.com/office/drawing/2014/main" id="{86D148D2-E19F-8C4B-B93D-7BBBDA5C2FFB}"/>
              </a:ext>
            </a:extLst>
          </p:cNvPr>
          <p:cNvSpPr txBox="1"/>
          <p:nvPr/>
        </p:nvSpPr>
        <p:spPr>
          <a:xfrm>
            <a:off x="140899" y="1099377"/>
            <a:ext cx="5839692" cy="2831544"/>
          </a:xfrm>
          <a:prstGeom prst="rect">
            <a:avLst/>
          </a:prstGeom>
          <a:noFill/>
        </p:spPr>
        <p:txBody>
          <a:bodyPr wrap="square" rtlCol="0">
            <a:spAutoFit/>
          </a:bodyPr>
          <a:lstStyle/>
          <a:p>
            <a:r>
              <a:rPr lang="en-US" sz="1200" dirty="0" smtClean="0"/>
              <a:t>Use X-56A as a case study for flutter prediction and ASE modeling improvements</a:t>
            </a:r>
          </a:p>
          <a:p>
            <a:pPr marL="285750" indent="-285750">
              <a:buFont typeface="Arial" panose="020B0604020202020204" pitchFamily="34" charset="0"/>
              <a:buChar char="•"/>
            </a:pPr>
            <a:r>
              <a:rPr lang="en-US" sz="1200" dirty="0" smtClean="0"/>
              <a:t>Part </a:t>
            </a:r>
            <a:r>
              <a:rPr lang="en-US" sz="1200" dirty="0"/>
              <a:t>1: Predict blind flutter speed with flutter mode trends</a:t>
            </a:r>
          </a:p>
          <a:p>
            <a:pPr marL="742950" lvl="1" indent="-285750">
              <a:buFont typeface="Arial" panose="020B0604020202020204" pitchFamily="34" charset="0"/>
              <a:buChar char="•"/>
            </a:pPr>
            <a:r>
              <a:rPr lang="en-US" sz="1200" dirty="0" smtClean="0"/>
              <a:t>Flutter analysis range from 0 </a:t>
            </a:r>
            <a:r>
              <a:rPr lang="en-US" sz="1200" dirty="0"/>
              <a:t>to 200 KEAS</a:t>
            </a:r>
          </a:p>
          <a:p>
            <a:pPr marL="742950" lvl="1" indent="-285750">
              <a:buFont typeface="Arial" panose="020B0604020202020204" pitchFamily="34" charset="0"/>
              <a:buChar char="•"/>
            </a:pPr>
            <a:r>
              <a:rPr lang="en-US" sz="1200" dirty="0" smtClean="0"/>
              <a:t>Flutter analysis based on mass condition (fuel) dependency</a:t>
            </a:r>
          </a:p>
          <a:p>
            <a:pPr marL="742950" lvl="1" indent="-285750">
              <a:buFont typeface="Arial" panose="020B0604020202020204" pitchFamily="34" charset="0"/>
              <a:buChar char="•"/>
            </a:pPr>
            <a:r>
              <a:rPr lang="en-US" sz="1200" dirty="0" smtClean="0"/>
              <a:t>Document aero model formulation</a:t>
            </a:r>
          </a:p>
          <a:p>
            <a:pPr marL="742950" lvl="1" indent="-285750">
              <a:buFont typeface="Arial" panose="020B0604020202020204" pitchFamily="34" charset="0"/>
              <a:buChar char="•"/>
            </a:pPr>
            <a:r>
              <a:rPr lang="en-US" sz="1200" dirty="0" smtClean="0"/>
              <a:t>Compare Vg </a:t>
            </a:r>
            <a:r>
              <a:rPr lang="en-US" sz="1200" dirty="0"/>
              <a:t>and Vf trend plots</a:t>
            </a:r>
          </a:p>
          <a:p>
            <a:pPr marL="742950" lvl="1" indent="-285750">
              <a:buFont typeface="Arial" panose="020B0604020202020204" pitchFamily="34" charset="0"/>
              <a:buChar char="•"/>
            </a:pPr>
            <a:r>
              <a:rPr lang="en-US" sz="1200" dirty="0"/>
              <a:t>Leverage flight data as truth model for comparison studies (measured damping and frequency</a:t>
            </a:r>
            <a:r>
              <a:rPr lang="en-US" sz="1200" dirty="0" smtClean="0"/>
              <a:t>)</a:t>
            </a:r>
          </a:p>
          <a:p>
            <a:pPr marL="742950" lvl="1" indent="-285750">
              <a:buFont typeface="Arial" panose="020B0604020202020204" pitchFamily="34" charset="0"/>
              <a:buChar char="•"/>
            </a:pPr>
            <a:r>
              <a:rPr lang="en-US" sz="1200" dirty="0"/>
              <a:t>Although </a:t>
            </a:r>
            <a:r>
              <a:rPr lang="en-US" sz="1200" dirty="0" smtClean="0"/>
              <a:t>only the first flutter mode, </a:t>
            </a:r>
            <a:r>
              <a:rPr lang="en-US" sz="1200" dirty="0"/>
              <a:t>Body Freedom Flutter, </a:t>
            </a:r>
            <a:r>
              <a:rPr lang="en-US" sz="1200" dirty="0" smtClean="0"/>
              <a:t>can be verified, secondary </a:t>
            </a:r>
            <a:r>
              <a:rPr lang="en-US" sz="1200" dirty="0"/>
              <a:t>flutter modes at higher speeds </a:t>
            </a:r>
            <a:r>
              <a:rPr lang="en-US" sz="1200" dirty="0" smtClean="0"/>
              <a:t>can be analytically compared</a:t>
            </a:r>
            <a:endParaRPr lang="en-US" sz="1200" dirty="0"/>
          </a:p>
          <a:p>
            <a:pPr marL="285750" indent="-285750">
              <a:buFont typeface="Arial" panose="020B0604020202020204" pitchFamily="34" charset="0"/>
              <a:buChar char="•"/>
            </a:pPr>
            <a:r>
              <a:rPr lang="en-US" sz="1200" dirty="0"/>
              <a:t>Part 2: X-56 aeroelastic models for control</a:t>
            </a:r>
          </a:p>
          <a:p>
            <a:pPr marL="742950" lvl="1" indent="-285750">
              <a:buFont typeface="Arial" panose="020B0604020202020204" pitchFamily="34" charset="0"/>
              <a:buChar char="•"/>
            </a:pPr>
            <a:r>
              <a:rPr lang="en-US" sz="1200" dirty="0"/>
              <a:t>Compare with Low Order Equivalent System (LOES) models derived from flight </a:t>
            </a:r>
            <a:r>
              <a:rPr lang="en-US" sz="1200" dirty="0" smtClean="0"/>
              <a:t>data</a:t>
            </a:r>
          </a:p>
          <a:p>
            <a:pPr marL="742950" lvl="1" indent="-285750">
              <a:buFont typeface="Arial" panose="020B0604020202020204" pitchFamily="34" charset="0"/>
              <a:buChar char="•"/>
            </a:pPr>
            <a:r>
              <a:rPr lang="en-US" sz="1200" dirty="0" smtClean="0"/>
              <a:t>Input/output </a:t>
            </a:r>
            <a:r>
              <a:rPr lang="en-US" sz="1200" dirty="0"/>
              <a:t>control surface to sensor transfer function comparisons</a:t>
            </a:r>
          </a:p>
          <a:p>
            <a:pPr marL="285750" indent="-2857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id="{100637C7-DA72-234A-A562-EA82DE186192}"/>
              </a:ext>
            </a:extLst>
          </p:cNvPr>
          <p:cNvSpPr/>
          <p:nvPr/>
        </p:nvSpPr>
        <p:spPr>
          <a:xfrm>
            <a:off x="6096000" y="852053"/>
            <a:ext cx="5839691" cy="2860966"/>
          </a:xfrm>
          <a:prstGeom prst="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BBAFA9E3-4217-A341-BC55-10FD622A077E}"/>
              </a:ext>
            </a:extLst>
          </p:cNvPr>
          <p:cNvSpPr txBox="1"/>
          <p:nvPr/>
        </p:nvSpPr>
        <p:spPr>
          <a:xfrm>
            <a:off x="8499547" y="836326"/>
            <a:ext cx="1370888" cy="369332"/>
          </a:xfrm>
          <a:prstGeom prst="rect">
            <a:avLst/>
          </a:prstGeom>
          <a:noFill/>
        </p:spPr>
        <p:txBody>
          <a:bodyPr wrap="none" rtlCol="0">
            <a:spAutoFit/>
          </a:bodyPr>
          <a:lstStyle/>
          <a:p>
            <a:r>
              <a:rPr lang="en-US" u="sng" dirty="0">
                <a:latin typeface="Times New Roman" panose="02020603050405020304" pitchFamily="18" charset="0"/>
                <a:cs typeface="Times New Roman" panose="02020603050405020304" pitchFamily="18" charset="0"/>
              </a:rPr>
              <a:t>Background </a:t>
            </a:r>
          </a:p>
        </p:txBody>
      </p:sp>
      <p:sp>
        <p:nvSpPr>
          <p:cNvPr id="11" name="TextBox 10">
            <a:extLst>
              <a:ext uri="{FF2B5EF4-FFF2-40B4-BE49-F238E27FC236}">
                <a16:creationId xmlns:a16="http://schemas.microsoft.com/office/drawing/2014/main" id="{B86D0DB7-39FD-664D-B6D3-6B3265C3A44D}"/>
              </a:ext>
            </a:extLst>
          </p:cNvPr>
          <p:cNvSpPr txBox="1"/>
          <p:nvPr/>
        </p:nvSpPr>
        <p:spPr>
          <a:xfrm>
            <a:off x="6095999" y="1135420"/>
            <a:ext cx="5839692" cy="1785104"/>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latin typeface="Times New Roman" panose="02020603050405020304" pitchFamily="18" charset="0"/>
                <a:cs typeface="Times New Roman" panose="02020603050405020304" pitchFamily="18" charset="0"/>
              </a:rPr>
              <a:t>Active control of flexible aircraft requires confidence in modeling formulation along with a thorough understanding of uncertainties and sensitivities to ensure appropriate controller robustness</a:t>
            </a:r>
          </a:p>
          <a:p>
            <a:pPr marL="285750" indent="-285750">
              <a:buFont typeface="Arial" panose="020B0604020202020204" pitchFamily="34" charset="0"/>
              <a:buChar char="•"/>
            </a:pPr>
            <a:r>
              <a:rPr lang="en-US" sz="1400" dirty="0" smtClean="0">
                <a:latin typeface="Times New Roman" panose="02020603050405020304" pitchFamily="18" charset="0"/>
                <a:cs typeface="Times New Roman" panose="02020603050405020304" pitchFamily="18" charset="0"/>
              </a:rPr>
              <a:t>The X-56A aircraft was designed with an active controller to suppress flutter and is heavily instrumented to provide flight data for better understanding flutter prediction models and increase confidence in aeroservoelastic modeling.</a:t>
            </a:r>
          </a:p>
          <a:p>
            <a:pPr marL="285750" indent="-285750">
              <a:buFont typeface="Arial" panose="020B0604020202020204" pitchFamily="34" charset="0"/>
              <a:buChar char="•"/>
            </a:pPr>
            <a:endParaRPr lang="en-US" sz="1200" dirty="0">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A379145B-6CB5-EE42-80BD-55BC3FD0ACE4}"/>
              </a:ext>
            </a:extLst>
          </p:cNvPr>
          <p:cNvSpPr/>
          <p:nvPr/>
        </p:nvSpPr>
        <p:spPr>
          <a:xfrm>
            <a:off x="6108257" y="3855024"/>
            <a:ext cx="5839691" cy="2860966"/>
          </a:xfrm>
          <a:prstGeom prst="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91B1476-1700-3E4F-A28B-4D1DF1AEFE9F}"/>
              </a:ext>
            </a:extLst>
          </p:cNvPr>
          <p:cNvSpPr/>
          <p:nvPr/>
        </p:nvSpPr>
        <p:spPr>
          <a:xfrm>
            <a:off x="140900" y="3856497"/>
            <a:ext cx="5839691" cy="2860966"/>
          </a:xfrm>
          <a:prstGeom prst="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075EEC5E-EC6B-EE4A-A799-0FEFF0AC65E0}"/>
              </a:ext>
            </a:extLst>
          </p:cNvPr>
          <p:cNvSpPr txBox="1"/>
          <p:nvPr/>
        </p:nvSpPr>
        <p:spPr>
          <a:xfrm>
            <a:off x="1675237" y="3854384"/>
            <a:ext cx="2771015" cy="369332"/>
          </a:xfrm>
          <a:prstGeom prst="rect">
            <a:avLst/>
          </a:prstGeom>
          <a:noFill/>
        </p:spPr>
        <p:txBody>
          <a:bodyPr wrap="none" rtlCol="0">
            <a:spAutoFit/>
          </a:bodyPr>
          <a:lstStyle/>
          <a:p>
            <a:r>
              <a:rPr lang="en-US" u="sng" dirty="0" smtClean="0">
                <a:latin typeface="Times New Roman" panose="02020603050405020304" pitchFamily="18" charset="0"/>
                <a:cs typeface="Times New Roman" panose="02020603050405020304" pitchFamily="18" charset="0"/>
              </a:rPr>
              <a:t>X-56 Vehicle Specifications</a:t>
            </a:r>
            <a:endParaRPr lang="en-US" u="sng" dirty="0">
              <a:latin typeface="Times New Roman" panose="02020603050405020304" pitchFamily="18" charset="0"/>
              <a:cs typeface="Times New Roman" panose="02020603050405020304" pitchFamily="18" charset="0"/>
            </a:endParaRPr>
          </a:p>
        </p:txBody>
      </p:sp>
      <p:sp>
        <p:nvSpPr>
          <p:cNvPr id="62" name="TextBox 61">
            <a:extLst>
              <a:ext uri="{FF2B5EF4-FFF2-40B4-BE49-F238E27FC236}">
                <a16:creationId xmlns:a16="http://schemas.microsoft.com/office/drawing/2014/main" id="{AF5A06E2-E243-8043-B63A-3B637844818C}"/>
              </a:ext>
            </a:extLst>
          </p:cNvPr>
          <p:cNvSpPr txBox="1"/>
          <p:nvPr/>
        </p:nvSpPr>
        <p:spPr>
          <a:xfrm>
            <a:off x="6540686" y="3854384"/>
            <a:ext cx="2048144" cy="369332"/>
          </a:xfrm>
          <a:prstGeom prst="rect">
            <a:avLst/>
          </a:prstGeom>
          <a:noFill/>
        </p:spPr>
        <p:txBody>
          <a:bodyPr wrap="square" rtlCol="0">
            <a:spAutoFit/>
          </a:bodyPr>
          <a:lstStyle/>
          <a:p>
            <a:r>
              <a:rPr lang="en-US" u="sng" dirty="0" smtClean="0">
                <a:latin typeface="Times New Roman" panose="02020603050405020304" pitchFamily="18" charset="0"/>
                <a:cs typeface="Times New Roman" panose="02020603050405020304" pitchFamily="18" charset="0"/>
              </a:rPr>
              <a:t>Released Materials</a:t>
            </a:r>
            <a:endParaRPr lang="en-US" u="sng" dirty="0">
              <a:latin typeface="Times New Roman" panose="02020603050405020304" pitchFamily="18" charset="0"/>
              <a:cs typeface="Times New Roman" panose="02020603050405020304" pitchFamily="18" charset="0"/>
            </a:endParaRPr>
          </a:p>
        </p:txBody>
      </p:sp>
      <p:sp>
        <p:nvSpPr>
          <p:cNvPr id="68" name="TextBox 67">
            <a:extLst>
              <a:ext uri="{FF2B5EF4-FFF2-40B4-BE49-F238E27FC236}">
                <a16:creationId xmlns:a16="http://schemas.microsoft.com/office/drawing/2014/main" id="{65262DCB-345D-1E47-886E-767792EE0599}"/>
              </a:ext>
            </a:extLst>
          </p:cNvPr>
          <p:cNvSpPr txBox="1"/>
          <p:nvPr/>
        </p:nvSpPr>
        <p:spPr>
          <a:xfrm>
            <a:off x="6641258" y="4206675"/>
            <a:ext cx="1526508" cy="276999"/>
          </a:xfrm>
          <a:prstGeom prst="rect">
            <a:avLst/>
          </a:prstGeom>
          <a:solidFill>
            <a:schemeClr val="bg1"/>
          </a:solidFill>
          <a:ln>
            <a:solidFill>
              <a:schemeClr val="tx1"/>
            </a:solidFill>
          </a:ln>
        </p:spPr>
        <p:txBody>
          <a:bodyPr wrap="none" rtlCol="0">
            <a:spAutoFit/>
          </a:bodyPr>
          <a:lstStyle/>
          <a:p>
            <a:r>
              <a:rPr lang="en-US" sz="1200" dirty="0" smtClean="0"/>
              <a:t>Finite Element Model</a:t>
            </a:r>
            <a:endParaRPr lang="en-US" sz="1200" dirty="0"/>
          </a:p>
        </p:txBody>
      </p:sp>
      <p:sp>
        <p:nvSpPr>
          <p:cNvPr id="69" name="TextBox 68">
            <a:extLst>
              <a:ext uri="{FF2B5EF4-FFF2-40B4-BE49-F238E27FC236}">
                <a16:creationId xmlns:a16="http://schemas.microsoft.com/office/drawing/2014/main" id="{67C92FB6-C1F8-2941-8CC6-BB2C8BD77073}"/>
              </a:ext>
            </a:extLst>
          </p:cNvPr>
          <p:cNvSpPr txBox="1"/>
          <p:nvPr/>
        </p:nvSpPr>
        <p:spPr>
          <a:xfrm>
            <a:off x="6542568" y="5378623"/>
            <a:ext cx="1829925" cy="276999"/>
          </a:xfrm>
          <a:prstGeom prst="rect">
            <a:avLst/>
          </a:prstGeom>
          <a:solidFill>
            <a:schemeClr val="bg1"/>
          </a:solidFill>
          <a:ln>
            <a:solidFill>
              <a:schemeClr val="tx1"/>
            </a:solidFill>
          </a:ln>
        </p:spPr>
        <p:txBody>
          <a:bodyPr wrap="none" rtlCol="0">
            <a:spAutoFit/>
          </a:bodyPr>
          <a:lstStyle/>
          <a:p>
            <a:r>
              <a:rPr lang="en-US" sz="1200" dirty="0" smtClean="0"/>
              <a:t>Aerodynamic Panel Model</a:t>
            </a:r>
            <a:endParaRPr lang="en-US" sz="1200" dirty="0"/>
          </a:p>
        </p:txBody>
      </p:sp>
      <p:pic>
        <p:nvPicPr>
          <p:cNvPr id="2" name="Picture 1"/>
          <p:cNvPicPr>
            <a:picLocks noChangeAspect="1"/>
          </p:cNvPicPr>
          <p:nvPr/>
        </p:nvPicPr>
        <p:blipFill>
          <a:blip r:embed="rId2">
            <a:clrChange>
              <a:clrFrom>
                <a:srgbClr val="FFFFFF"/>
              </a:clrFrom>
              <a:clrTo>
                <a:srgbClr val="FFFFFF">
                  <a:alpha val="0"/>
                </a:srgbClr>
              </a:clrTo>
            </a:clrChange>
          </a:blip>
          <a:stretch>
            <a:fillRect/>
          </a:stretch>
        </p:blipFill>
        <p:spPr>
          <a:xfrm>
            <a:off x="2193205" y="4462463"/>
            <a:ext cx="3750101" cy="1797044"/>
          </a:xfrm>
          <a:prstGeom prst="rect">
            <a:avLst/>
          </a:prstGeom>
        </p:spPr>
      </p:pic>
      <p:pic>
        <p:nvPicPr>
          <p:cNvPr id="71" name="Picture 70"/>
          <p:cNvPicPr>
            <a:picLocks noChangeAspect="1"/>
          </p:cNvPicPr>
          <p:nvPr/>
        </p:nvPicPr>
        <p:blipFill>
          <a:blip r:embed="rId3">
            <a:clrChange>
              <a:clrFrom>
                <a:srgbClr val="FFFFFF"/>
              </a:clrFrom>
              <a:clrTo>
                <a:srgbClr val="FFFFFF">
                  <a:alpha val="0"/>
                </a:srgbClr>
              </a:clrTo>
            </a:clrChange>
          </a:blip>
          <a:stretch>
            <a:fillRect/>
          </a:stretch>
        </p:blipFill>
        <p:spPr>
          <a:xfrm>
            <a:off x="6727357" y="4482591"/>
            <a:ext cx="1460345" cy="931839"/>
          </a:xfrm>
          <a:prstGeom prst="rect">
            <a:avLst/>
          </a:prstGeom>
        </p:spPr>
      </p:pic>
      <p:pic>
        <p:nvPicPr>
          <p:cNvPr id="72" name="Content Placeholder 3"/>
          <p:cNvPicPr>
            <a:picLocks noChangeAspect="1"/>
          </p:cNvPicPr>
          <p:nvPr/>
        </p:nvPicPr>
        <p:blipFill>
          <a:blip r:embed="rId4"/>
          <a:stretch>
            <a:fillRect/>
          </a:stretch>
        </p:blipFill>
        <p:spPr>
          <a:xfrm>
            <a:off x="6659348" y="5726625"/>
            <a:ext cx="1596367" cy="908701"/>
          </a:xfrm>
          <a:prstGeom prst="rect">
            <a:avLst/>
          </a:prstGeom>
        </p:spPr>
      </p:pic>
      <p:sp>
        <p:nvSpPr>
          <p:cNvPr id="3" name="Rectangle 2"/>
          <p:cNvSpPr/>
          <p:nvPr/>
        </p:nvSpPr>
        <p:spPr>
          <a:xfrm>
            <a:off x="163367" y="4072668"/>
            <a:ext cx="2939062" cy="2746906"/>
          </a:xfrm>
          <a:prstGeom prst="rect">
            <a:avLst/>
          </a:prstGeom>
        </p:spPr>
        <p:txBody>
          <a:bodyPr wrap="square">
            <a:spAutoFit/>
          </a:bodyPr>
          <a:lstStyle/>
          <a:p>
            <a:pPr marL="409092" indent="-409092" defTabSz="545476">
              <a:buFont typeface="Arial" panose="020B0604020202020204" pitchFamily="34" charset="0"/>
              <a:buChar char="•"/>
            </a:pPr>
            <a:r>
              <a:rPr lang="en-US" sz="1200" dirty="0">
                <a:solidFill>
                  <a:prstClr val="black"/>
                </a:solidFill>
              </a:rPr>
              <a:t>Specifications:</a:t>
            </a:r>
          </a:p>
          <a:p>
            <a:pPr marL="886323" lvl="1" indent="-340735" defTabSz="545476">
              <a:buFont typeface="Arial" panose="020B0604020202020204" pitchFamily="34" charset="0"/>
              <a:buChar char="•"/>
            </a:pPr>
            <a:r>
              <a:rPr lang="en-US" sz="1050" dirty="0">
                <a:solidFill>
                  <a:prstClr val="black"/>
                </a:solidFill>
              </a:rPr>
              <a:t>500 lbs </a:t>
            </a:r>
            <a:r>
              <a:rPr lang="en-US" sz="1050" dirty="0" smtClean="0">
                <a:solidFill>
                  <a:prstClr val="black"/>
                </a:solidFill>
              </a:rPr>
              <a:t>MTOW</a:t>
            </a:r>
          </a:p>
          <a:p>
            <a:pPr marL="886323" lvl="1" indent="-340735" defTabSz="545476">
              <a:buFont typeface="Arial" panose="020B0604020202020204" pitchFamily="34" charset="0"/>
              <a:buChar char="•"/>
            </a:pPr>
            <a:r>
              <a:rPr lang="en-US" sz="1050" dirty="0">
                <a:solidFill>
                  <a:prstClr val="black"/>
                </a:solidFill>
              </a:rPr>
              <a:t>(</a:t>
            </a:r>
            <a:r>
              <a:rPr lang="en-US" sz="1050" dirty="0" smtClean="0">
                <a:solidFill>
                  <a:prstClr val="black"/>
                </a:solidFill>
              </a:rPr>
              <a:t>80 lbs Fuel)</a:t>
            </a:r>
            <a:endParaRPr lang="en-US" sz="1050" dirty="0">
              <a:solidFill>
                <a:prstClr val="black"/>
              </a:solidFill>
            </a:endParaRPr>
          </a:p>
          <a:p>
            <a:pPr marL="886323" lvl="1" indent="-340735" defTabSz="545476">
              <a:buFont typeface="Arial" panose="020B0604020202020204" pitchFamily="34" charset="0"/>
              <a:buChar char="•"/>
            </a:pPr>
            <a:r>
              <a:rPr lang="en-US" sz="1050" dirty="0">
                <a:solidFill>
                  <a:prstClr val="black"/>
                </a:solidFill>
              </a:rPr>
              <a:t>28 ft span</a:t>
            </a:r>
          </a:p>
          <a:p>
            <a:pPr marL="886323" lvl="1" indent="-340735" defTabSz="545476">
              <a:buFont typeface="Arial" panose="020B0604020202020204" pitchFamily="34" charset="0"/>
              <a:buChar char="•"/>
            </a:pPr>
            <a:r>
              <a:rPr lang="en-US" sz="1050" dirty="0">
                <a:solidFill>
                  <a:prstClr val="black"/>
                </a:solidFill>
              </a:rPr>
              <a:t>BRS parachute</a:t>
            </a:r>
          </a:p>
          <a:p>
            <a:pPr marL="886323" lvl="1" indent="-340735" defTabSz="545476">
              <a:buFont typeface="Arial" panose="020B0604020202020204" pitchFamily="34" charset="0"/>
              <a:buChar char="•"/>
            </a:pPr>
            <a:r>
              <a:rPr lang="en-US" sz="1050" dirty="0">
                <a:solidFill>
                  <a:prstClr val="black"/>
                </a:solidFill>
              </a:rPr>
              <a:t>two P-400 JetCat engines</a:t>
            </a:r>
          </a:p>
          <a:p>
            <a:pPr marL="886323" lvl="1" indent="-340735" defTabSz="545476">
              <a:buFont typeface="Arial" panose="020B0604020202020204" pitchFamily="34" charset="0"/>
              <a:buChar char="•"/>
            </a:pPr>
            <a:r>
              <a:rPr lang="en-US" sz="1050" dirty="0">
                <a:solidFill>
                  <a:prstClr val="black"/>
                </a:solidFill>
              </a:rPr>
              <a:t>10 trailing edge control surfaces</a:t>
            </a:r>
          </a:p>
          <a:p>
            <a:pPr marL="171450" indent="-171450">
              <a:buFont typeface="Arial" panose="020B0604020202020204" pitchFamily="34" charset="0"/>
              <a:buChar char="•"/>
            </a:pPr>
            <a:r>
              <a:rPr lang="en-US" sz="1200" dirty="0">
                <a:solidFill>
                  <a:prstClr val="black"/>
                </a:solidFill>
              </a:rPr>
              <a:t>Instrumentation</a:t>
            </a:r>
          </a:p>
          <a:p>
            <a:pPr marL="886323" lvl="1" indent="-340735" defTabSz="545476">
              <a:buFont typeface="Arial" panose="020B0604020202020204" pitchFamily="34" charset="0"/>
              <a:buChar char="•"/>
            </a:pPr>
            <a:r>
              <a:rPr lang="en-US" sz="1050" dirty="0">
                <a:solidFill>
                  <a:prstClr val="black"/>
                </a:solidFill>
              </a:rPr>
              <a:t>3 axis high rate gyro</a:t>
            </a:r>
          </a:p>
          <a:p>
            <a:pPr marL="886323" lvl="1" indent="-340735" defTabSz="545476">
              <a:buFont typeface="Arial" panose="020B0604020202020204" pitchFamily="34" charset="0"/>
              <a:buChar char="•"/>
            </a:pPr>
            <a:r>
              <a:rPr lang="en-US" sz="1050" dirty="0">
                <a:solidFill>
                  <a:prstClr val="black"/>
                </a:solidFill>
              </a:rPr>
              <a:t>10 z-axis accels</a:t>
            </a:r>
          </a:p>
          <a:p>
            <a:pPr marL="886323" lvl="1" indent="-340735" defTabSz="545476">
              <a:buFont typeface="Arial" panose="020B0604020202020204" pitchFamily="34" charset="0"/>
              <a:buChar char="•"/>
            </a:pPr>
            <a:r>
              <a:rPr lang="en-US" sz="1050" dirty="0">
                <a:solidFill>
                  <a:prstClr val="black"/>
                </a:solidFill>
              </a:rPr>
              <a:t>Fiber Optic Strain </a:t>
            </a:r>
            <a:endParaRPr lang="en-US" sz="1050" dirty="0" smtClean="0">
              <a:solidFill>
                <a:prstClr val="black"/>
              </a:solidFill>
            </a:endParaRPr>
          </a:p>
          <a:p>
            <a:pPr marL="545588" lvl="1" defTabSz="545476"/>
            <a:r>
              <a:rPr lang="en-US" sz="1050" dirty="0" smtClean="0">
                <a:solidFill>
                  <a:prstClr val="black"/>
                </a:solidFill>
              </a:rPr>
              <a:t>            Sensing    </a:t>
            </a:r>
            <a:r>
              <a:rPr lang="en-US" sz="1050" dirty="0">
                <a:solidFill>
                  <a:prstClr val="black"/>
                </a:solidFill>
              </a:rPr>
              <a:t>(FOSS)</a:t>
            </a:r>
            <a:endParaRPr lang="en-US" sz="1200" dirty="0">
              <a:solidFill>
                <a:prstClr val="black"/>
              </a:solidFill>
            </a:endParaRPr>
          </a:p>
          <a:p>
            <a:pPr marL="171450" indent="-171450">
              <a:buFont typeface="Arial" panose="020B0604020202020204" pitchFamily="34" charset="0"/>
              <a:buChar char="•"/>
            </a:pPr>
            <a:r>
              <a:rPr lang="en-US" sz="1200" dirty="0"/>
              <a:t>Airspeeds:</a:t>
            </a:r>
          </a:p>
          <a:p>
            <a:pPr marL="628650" lvl="1" indent="-171450">
              <a:buFont typeface="Arial" panose="020B0604020202020204" pitchFamily="34" charset="0"/>
              <a:buChar char="•"/>
            </a:pPr>
            <a:r>
              <a:rPr lang="en-US" sz="1050" dirty="0"/>
              <a:t>Takeoff ~65KCAS</a:t>
            </a:r>
          </a:p>
          <a:p>
            <a:pPr marL="628650" lvl="1" indent="-171450">
              <a:buFont typeface="Arial" panose="020B0604020202020204" pitchFamily="34" charset="0"/>
              <a:buChar char="•"/>
            </a:pPr>
            <a:r>
              <a:rPr lang="en-US" sz="1050" dirty="0"/>
              <a:t>Max Level ~135KCAS</a:t>
            </a:r>
          </a:p>
          <a:p>
            <a:pPr marL="628650" lvl="1" indent="-171450">
              <a:buFont typeface="Arial" panose="020B0604020202020204" pitchFamily="34" charset="0"/>
              <a:buChar char="•"/>
            </a:pPr>
            <a:r>
              <a:rPr lang="en-US" sz="1050" dirty="0"/>
              <a:t>Open Loop Flutter 105-120 </a:t>
            </a:r>
            <a:r>
              <a:rPr lang="en-US" sz="1050" dirty="0" smtClean="0"/>
              <a:t>KCAS</a:t>
            </a:r>
            <a:endParaRPr lang="en-US" sz="1200" dirty="0">
              <a:solidFill>
                <a:prstClr val="black"/>
              </a:solidFill>
            </a:endParaRPr>
          </a:p>
        </p:txBody>
      </p:sp>
      <p:pic>
        <p:nvPicPr>
          <p:cNvPr id="73" name="Picture 72"/>
          <p:cNvPicPr>
            <a:picLocks noChangeAspect="1"/>
          </p:cNvPicPr>
          <p:nvPr/>
        </p:nvPicPr>
        <p:blipFill rotWithShape="1">
          <a:blip r:embed="rId5" cstate="print">
            <a:extLst>
              <a:ext uri="{28A0092B-C50C-407E-A947-70E740481C1C}">
                <a14:useLocalDpi xmlns:a14="http://schemas.microsoft.com/office/drawing/2010/main" val="0"/>
              </a:ext>
            </a:extLst>
          </a:blip>
          <a:srcRect t="19333" b="22000"/>
          <a:stretch/>
        </p:blipFill>
        <p:spPr>
          <a:xfrm>
            <a:off x="8467206" y="2473033"/>
            <a:ext cx="2312324" cy="1085161"/>
          </a:xfrm>
          <a:prstGeom prst="rect">
            <a:avLst/>
          </a:prstGeom>
        </p:spPr>
      </p:pic>
      <p:sp>
        <p:nvSpPr>
          <p:cNvPr id="74" name="TextBox 73">
            <a:extLst>
              <a:ext uri="{FF2B5EF4-FFF2-40B4-BE49-F238E27FC236}">
                <a16:creationId xmlns:a16="http://schemas.microsoft.com/office/drawing/2014/main" id="{AF5A06E2-E243-8043-B63A-3B637844818C}"/>
              </a:ext>
            </a:extLst>
          </p:cNvPr>
          <p:cNvSpPr txBox="1"/>
          <p:nvPr/>
        </p:nvSpPr>
        <p:spPr>
          <a:xfrm>
            <a:off x="9301887" y="3821616"/>
            <a:ext cx="2536528" cy="646331"/>
          </a:xfrm>
          <a:prstGeom prst="rect">
            <a:avLst/>
          </a:prstGeom>
          <a:noFill/>
        </p:spPr>
        <p:txBody>
          <a:bodyPr wrap="square" rtlCol="0">
            <a:spAutoFit/>
          </a:bodyPr>
          <a:lstStyle/>
          <a:p>
            <a:r>
              <a:rPr lang="en-US" u="sng" dirty="0" smtClean="0">
                <a:latin typeface="Times New Roman" panose="02020603050405020304" pitchFamily="18" charset="0"/>
                <a:cs typeface="Times New Roman" panose="02020603050405020304" pitchFamily="18" charset="0"/>
              </a:rPr>
              <a:t>Pending Materials to Release for Comparison</a:t>
            </a:r>
            <a:endParaRPr lang="en-US" u="sng"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9028102" y="4610732"/>
            <a:ext cx="2626455" cy="147732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Flutter speed derived from flight data</a:t>
            </a:r>
          </a:p>
          <a:p>
            <a:pPr marL="285750" indent="-285750">
              <a:buFont typeface="Arial" panose="020B0604020202020204" pitchFamily="34" charset="0"/>
              <a:buChar char="•"/>
            </a:pPr>
            <a:r>
              <a:rPr lang="en-US" dirty="0"/>
              <a:t>Low Order Equivalent Models based on flight </a:t>
            </a:r>
            <a:r>
              <a:rPr lang="en-US" dirty="0" smtClean="0"/>
              <a:t>data</a:t>
            </a:r>
            <a:endParaRPr lang="en-US" dirty="0"/>
          </a:p>
        </p:txBody>
      </p:sp>
    </p:spTree>
    <p:extLst>
      <p:ext uri="{BB962C8B-B14F-4D97-AF65-F5344CB8AC3E}">
        <p14:creationId xmlns:p14="http://schemas.microsoft.com/office/powerpoint/2010/main" val="288890245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61950</TotalTime>
  <Words>278</Words>
  <Application>Microsoft Office PowerPoint</Application>
  <PresentationFormat>Widescreen</PresentationFormat>
  <Paragraphs>41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1_Office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Chin, Alexander W. (AFRC-560)</dc:creator>
  <cp:lastModifiedBy>Chin, Alexander W. (AFRC-560)</cp:lastModifiedBy>
  <cp:revision>271</cp:revision>
  <cp:lastPrinted>2020-04-30T14:59:36Z</cp:lastPrinted>
  <dcterms:created xsi:type="dcterms:W3CDTF">2019-05-21T18:26:22Z</dcterms:created>
  <dcterms:modified xsi:type="dcterms:W3CDTF">2020-10-07T23:40:06Z</dcterms:modified>
</cp:coreProperties>
</file>